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7" r:id="rId2"/>
    <p:sldId id="257" r:id="rId3"/>
    <p:sldId id="276" r:id="rId4"/>
    <p:sldId id="275" r:id="rId5"/>
    <p:sldId id="270" r:id="rId6"/>
    <p:sldId id="258" r:id="rId7"/>
    <p:sldId id="268" r:id="rId8"/>
    <p:sldId id="259" r:id="rId9"/>
    <p:sldId id="260" r:id="rId10"/>
    <p:sldId id="261" r:id="rId11"/>
    <p:sldId id="27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B9812-8B5B-4AB0-BAE8-EF56DEDE284E}" type="datetimeFigureOut">
              <a:rPr lang="en-CA" smtClean="0"/>
              <a:pPr/>
              <a:t>18/03/2012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DC4FA-6509-4614-BF65-61FA37FB99E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49194-BC07-456A-AA50-3B24F6980B92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B21ED-9873-437A-8557-9B22E1C8C072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EDE64-EE0E-43DA-AE3C-2542F70D4477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E9197-43AC-436C-AF83-A6E276FEB9DA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D527-952F-4FA9-95C9-0483DAD047E4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854FF-E504-4CE3-9C89-6FD5A9A86F22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E786-2A03-4A1A-92DF-33F7A45ACF1E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7386B-079C-47BF-9B8E-78308901504E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E5F1C-7887-4233-83FA-D956335EB872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AE962-1F09-43B2-A3D4-C5166C9CCC5A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ACE4-9861-4F32-AEB6-D0F38AC7E367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AC716B-B5E2-4BB1-A61E-F2CAFEC45BCD}" type="datetime1">
              <a:rPr lang="en-US" smtClean="0"/>
              <a:pPr/>
              <a:t>3/18/2012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power%20point\pps%20music\Music%20Download\&#30465;&#24735;.mp3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3888432" cy="1470025"/>
          </a:xfrm>
        </p:spPr>
        <p:txBody>
          <a:bodyPr>
            <a:normAutofit/>
          </a:bodyPr>
          <a:lstStyle/>
          <a:p>
            <a:r>
              <a:rPr lang="zh-TW" altLang="en-CA" sz="8000" b="1" dirty="0" smtClean="0">
                <a:ln>
                  <a:solidFill>
                    <a:srgbClr val="FFFF00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開經偈</a:t>
            </a:r>
            <a:endParaRPr lang="en-CA" sz="8000" dirty="0">
              <a:ln>
                <a:solidFill>
                  <a:srgbClr val="FFFF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7992888" cy="4214842"/>
          </a:xfrm>
        </p:spPr>
        <p:txBody>
          <a:bodyPr>
            <a:noAutofit/>
          </a:bodyPr>
          <a:lstStyle/>
          <a:p>
            <a:pPr lvl="0"/>
            <a:r>
              <a:rPr lang="zh-TW" altLang="en-CA" sz="48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南無本師</a:t>
            </a:r>
            <a:r>
              <a:rPr lang="zh-TW" altLang="en-CA" sz="4800" b="1" u="sng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釋迦牟尼</a:t>
            </a:r>
            <a:r>
              <a:rPr lang="zh-TW" altLang="en-CA" sz="48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佛（三稱）</a:t>
            </a:r>
            <a:endParaRPr lang="en-CA" altLang="zh-TW" sz="48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TW" altLang="en-CA" sz="48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無上甚深微妙法</a:t>
            </a:r>
            <a:endParaRPr lang="en-CA" altLang="zh-TW" sz="48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TW" altLang="en-CA" sz="48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百千萬劫難遭遇</a:t>
            </a:r>
            <a:endParaRPr lang="en-CA" altLang="zh-TW" sz="48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lvl="0" eaLnBrk="0" hangingPunct="0"/>
            <a:r>
              <a:rPr lang="zh-TW" altLang="en-CA" sz="48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我今見聞得受持</a:t>
            </a:r>
            <a:endParaRPr lang="en-CA" altLang="zh-TW" sz="48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lvl="0" eaLnBrk="0" hangingPunct="0"/>
            <a:r>
              <a:rPr lang="zh-TW" altLang="en-CA" sz="48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願解如來真實義</a:t>
            </a:r>
            <a:endParaRPr lang="en-CA" sz="4800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endParaRPr lang="en-US" sz="4000" b="1" dirty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10" descr="http://t1.gstatic.com/images?q=tbn:ANd9GcSDezEqZUJSIguwiOozDgXjD_iU6lTwRUXuc6ZooYzeApGCVeI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36912"/>
            <a:ext cx="3491880" cy="316835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4575" y="0"/>
            <a:ext cx="11341100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3733800" y="533400"/>
            <a:ext cx="5410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ea typeface="標楷體" pitchFamily="65" charset="-120"/>
              </a:rPr>
              <a:t>如果我們換個位置，將你心中的覺性、佛性展現出來，那麼「我」就會慢慢變得渺小。學習佛的道理，不是為個人的「覺悟」，而是為別人來學習時，我們的覺性、悟性自然會提升。因為你要別人明白時，你自己必會從「無我」的角度來學習，為了不會提供錯誤的資訊，你會更精進地，確定傳播的是正思正見。</a:t>
            </a:r>
            <a:endParaRPr lang="en-US" altLang="zh-TW" sz="2800" dirty="0" smtClean="0"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ea typeface="標楷體" pitchFamily="65" charset="-120"/>
              </a:rPr>
              <a:t>這樣的學佛態度，繞益別人同時，自己亦獲益不少。</a:t>
            </a:r>
            <a:r>
              <a:rPr lang="en-US" altLang="zh-TW" sz="2800" dirty="0" smtClean="0">
                <a:solidFill>
                  <a:srgbClr val="FFFF00"/>
                </a:solidFill>
                <a:ea typeface="標楷體" pitchFamily="65" charset="-120"/>
              </a:rPr>
              <a:t>(</a:t>
            </a:r>
            <a:r>
              <a:rPr lang="zh-TW" altLang="en-US" sz="2800" dirty="0" smtClean="0">
                <a:solidFill>
                  <a:srgbClr val="FFFF00"/>
                </a:solidFill>
                <a:ea typeface="標楷體" pitchFamily="65" charset="-120"/>
              </a:rPr>
              <a:t>最上法布施</a:t>
            </a:r>
            <a:r>
              <a:rPr lang="en-US" altLang="zh-TW" sz="2800" dirty="0" smtClean="0">
                <a:solidFill>
                  <a:srgbClr val="FFFF00"/>
                </a:solidFill>
                <a:ea typeface="標楷體" pitchFamily="65" charset="-120"/>
              </a:rPr>
              <a:t>)</a:t>
            </a:r>
            <a:endParaRPr lang="zh-TW" altLang="en-US" sz="2800" dirty="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bac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0"/>
            <a:ext cx="11341100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495800" y="762000"/>
            <a:ext cx="464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當我們改變學習佛法的方式時，因為要作為榜樣，很自然地就與佛之言、行相近</a:t>
            </a:r>
            <a:r>
              <a:rPr lang="en-US" altLang="zh-TW" sz="3200" dirty="0" smtClean="0">
                <a:solidFill>
                  <a:srgbClr val="FFFF00"/>
                </a:solidFill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雖然可能一點也不像</a:t>
            </a:r>
            <a:r>
              <a:rPr lang="en-US" altLang="zh-TW" sz="3200" dirty="0" smtClean="0">
                <a:solidFill>
                  <a:srgbClr val="FFFF00"/>
                </a:solidFill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，但只要慢慢從這方向學習，相信必有意想不到的效果。</a:t>
            </a:r>
            <a:endParaRPr lang="en-US" altLang="zh-TW" sz="3200" dirty="0" smtClean="0"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而我們的生命、生活就會融入佛陀的教導當中。</a:t>
            </a:r>
            <a:endParaRPr lang="zh-TW" altLang="en-US" sz="3200" dirty="0">
              <a:solidFill>
                <a:srgbClr val="FFC000"/>
              </a:solidFill>
              <a:ea typeface="標楷體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-243408"/>
            <a:ext cx="3888432" cy="1470025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ln>
                  <a:solidFill>
                    <a:srgbClr val="FFFF00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總廻向</a:t>
            </a:r>
            <a:endParaRPr lang="en-CA" sz="8000" b="1" dirty="0">
              <a:ln>
                <a:solidFill>
                  <a:srgbClr val="FFFF00"/>
                </a:solidFill>
              </a:ln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1196752"/>
            <a:ext cx="6552728" cy="54006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我此普賢殊勝行</a:t>
            </a:r>
            <a:endParaRPr lang="en-CA" altLang="zh-TW" sz="40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無邊勝福皆迴向</a:t>
            </a:r>
            <a:endParaRPr lang="en-US" altLang="zh-TW" sz="40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TW" altLang="en-US" sz="4000" b="1" dirty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普願沉溺諸眾</a:t>
            </a:r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生</a:t>
            </a:r>
            <a:endParaRPr lang="en-CA" altLang="zh-TW" sz="40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速</a:t>
            </a:r>
            <a:r>
              <a:rPr lang="zh-TW" altLang="en-US" sz="4000" b="1" dirty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往無量光佛</a:t>
            </a:r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剎</a:t>
            </a:r>
            <a:endParaRPr lang="en-US" altLang="zh-TW" sz="40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十方三世一切佛</a:t>
            </a:r>
            <a:endParaRPr lang="en-CA" altLang="zh-TW" sz="40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一切菩薩摩訶薩</a:t>
            </a:r>
            <a:endParaRPr lang="en-US" altLang="zh-TW" sz="40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TW" altLang="en-US" sz="4000" b="1" dirty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摩訶般若波羅</a:t>
            </a:r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蜜</a:t>
            </a:r>
            <a:endParaRPr lang="en-US" altLang="zh-TW" sz="4000" b="1" dirty="0" smtClean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TW" altLang="en-US" sz="4000" b="1" dirty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南無普</a:t>
            </a:r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賢菩薩摩訶薩</a:t>
            </a:r>
            <a:r>
              <a:rPr lang="en-US" altLang="zh-TW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(</a:t>
            </a:r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三稱</a:t>
            </a:r>
            <a:r>
              <a:rPr lang="en-US" altLang="zh-TW" sz="4000" b="1" dirty="0" smtClean="0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)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052" name="Picture 4" descr="http://t0.gstatic.com/images?q=tbn:ANd9GcRU6Ejxl0bKCDlEXSDAJkSjQN0zQHo7VoVYKds8f2VoP_w4IqiX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2808312" cy="2888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r_XQDQ_7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4975" cy="699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省悟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Stone_Buddha_by_bkapk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324975" cy="699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422999" y="609600"/>
            <a:ext cx="485902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66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st="139700" dir="4980000" sx="1000" sy="1000" algn="ctr" rotWithShape="0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第三課</a:t>
            </a:r>
            <a:endParaRPr lang="en-US" altLang="zh-TW" sz="6600" b="1" dirty="0" smtClean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st="139700" dir="4980000" sx="1000" sy="1000" algn="ctr" rotWithShape="0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66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st="139700" dir="4980000" sx="1000" sy="1000" algn="ctr" rotWithShape="0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學佛為什麼</a:t>
            </a:r>
            <a:r>
              <a:rPr lang="en-US" altLang="zh-TW" sz="66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st="139700" dir="4980000" sx="1000" sy="1000" algn="ctr" rotWithShape="0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?</a:t>
            </a:r>
            <a:endParaRPr lang="zh-TW" altLang="en-US" sz="6600" b="1" dirty="0" smtClean="0">
              <a:ln>
                <a:solidFill>
                  <a:srgbClr val="FFFF00"/>
                </a:solidFill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st="139700" dir="4980000" sx="1000" sy="1000" algn="ctr" rotWithShape="0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8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1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4"/>
                </p:tgtEl>
              </p:cMediaNode>
            </p:audio>
          </p:childTnLst>
        </p:cTn>
      </p:par>
    </p:tnLst>
    <p:bldLst>
      <p:bldP spid="1382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" name="Picture 34" descr="http://t0.gstatic.com/images?q=tbn:ANd9GcS5678ttX4X2xOJclPClYJfUFiWIfLiMnLJzSGZ6wR84kDm9ViH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495800"/>
            <a:ext cx="1648763" cy="1219200"/>
          </a:xfrm>
          <a:prstGeom prst="rect">
            <a:avLst/>
          </a:prstGeom>
          <a:noFill/>
        </p:spPr>
      </p:pic>
      <p:pic>
        <p:nvPicPr>
          <p:cNvPr id="1050" name="Picture 26" descr="http://t3.gstatic.com/images?q=tbn:ANd9GcSSoMEoh4VyVJWsMnmwPWbi045EaTzNwtPAquX2W_HVEp_uaoN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1447800" cy="1401141"/>
          </a:xfrm>
          <a:prstGeom prst="rect">
            <a:avLst/>
          </a:prstGeom>
          <a:noFill/>
        </p:spPr>
      </p:pic>
      <p:pic>
        <p:nvPicPr>
          <p:cNvPr id="1052" name="Picture 28" descr="http://t0.gstatic.com/images?q=tbn:ANd9GcQoRJRI0i2IZyVVxn4j_09Y4ALcsxyXOJryRtewKFvnIm_B8Tih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447800"/>
            <a:ext cx="1280338" cy="1524000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ANd9GcQ3AW3utd5I22o9tzEKp2bhsC3VcNMwZTpOEeaudVBq86PJB-gKM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1447800" cy="1600200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QgxTf5CM2y1wINN-DtHzwpfuCBiyRPQJJw1DvWvTCkME-YvWZ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4495800"/>
            <a:ext cx="1447800" cy="1600200"/>
          </a:xfrm>
          <a:prstGeom prst="rect">
            <a:avLst/>
          </a:prstGeom>
          <a:noFill/>
        </p:spPr>
      </p:pic>
      <p:pic>
        <p:nvPicPr>
          <p:cNvPr id="1036" name="Picture 12" descr="http://t3.gstatic.com/images?q=tbn:ANd9GcRCi6c5_Rk1xqQWuwslLiap3MQiedAppctqWjPCfFeO5aRaPo9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1371600"/>
            <a:ext cx="1676400" cy="1600200"/>
          </a:xfrm>
          <a:prstGeom prst="rect">
            <a:avLst/>
          </a:prstGeom>
          <a:noFill/>
        </p:spPr>
      </p:pic>
      <p:pic>
        <p:nvPicPr>
          <p:cNvPr id="1040" name="Picture 16" descr="http://t3.gstatic.com/images?q=tbn:ANd9GcQyfUh6LjQpVh-_M9cvnaE8ouP88g-zhV2bvIGdoc-wqrBSBT0FK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4800601"/>
            <a:ext cx="1447800" cy="1600200"/>
          </a:xfrm>
          <a:prstGeom prst="rect">
            <a:avLst/>
          </a:prstGeom>
          <a:noFill/>
        </p:spPr>
      </p:pic>
      <p:pic>
        <p:nvPicPr>
          <p:cNvPr id="1044" name="Picture 20" descr="http://t0.gstatic.com/images?q=tbn:ANd9GcTVBkiQBGuVqY_LKJOcIRw-YXQZW9UerrfxPZrsKMpVd0lqcPx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76200"/>
            <a:ext cx="1143000" cy="1247776"/>
          </a:xfrm>
          <a:prstGeom prst="rect">
            <a:avLst/>
          </a:prstGeom>
          <a:noFill/>
        </p:spPr>
      </p:pic>
      <p:pic>
        <p:nvPicPr>
          <p:cNvPr id="1048" name="Picture 24" descr="http://t0.gstatic.com/images?q=tbn:ANd9GcSmD9_d-_ffJPt-sIApze55E8PD_qcXSqwGDryZdgE1MZ5S0RQ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152400"/>
            <a:ext cx="1069509" cy="1074284"/>
          </a:xfrm>
          <a:prstGeom prst="rect">
            <a:avLst/>
          </a:prstGeom>
          <a:noFill/>
        </p:spPr>
      </p:pic>
      <p:sp>
        <p:nvSpPr>
          <p:cNvPr id="19" name="Frame 18"/>
          <p:cNvSpPr/>
          <p:nvPr/>
        </p:nvSpPr>
        <p:spPr>
          <a:xfrm>
            <a:off x="5562600" y="0"/>
            <a:ext cx="2743200" cy="1371600"/>
          </a:xfrm>
          <a:prstGeom prst="frame">
            <a:avLst>
              <a:gd name="adj1" fmla="val 531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8800" y="76200"/>
            <a:ext cx="106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7200" dirty="0" smtClean="0">
                <a:latin typeface="楷体" pitchFamily="49" charset="-122"/>
                <a:ea typeface="楷体" pitchFamily="49" charset="-122"/>
              </a:rPr>
              <a:t>命</a:t>
            </a:r>
            <a:endParaRPr lang="en-CA" sz="7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0" y="76200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7200" dirty="0" smtClean="0">
                <a:latin typeface="楷体" pitchFamily="49" charset="-122"/>
                <a:ea typeface="楷体" pitchFamily="49" charset="-122"/>
              </a:rPr>
              <a:t>性</a:t>
            </a:r>
            <a:endParaRPr lang="en-CA" sz="7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1447800" y="0"/>
            <a:ext cx="2743200" cy="1371600"/>
          </a:xfrm>
          <a:prstGeom prst="frame">
            <a:avLst>
              <a:gd name="adj1" fmla="val 531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72200" y="1752600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 smtClean="0">
                <a:latin typeface="楷体" pitchFamily="49" charset="-122"/>
                <a:ea typeface="楷体" pitchFamily="49" charset="-122"/>
              </a:rPr>
              <a:t>修命</a:t>
            </a:r>
            <a:endParaRPr lang="en-CA" altLang="en-US" sz="44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09800" y="1752600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 smtClean="0">
                <a:latin typeface="楷体" pitchFamily="49" charset="-122"/>
                <a:ea typeface="楷体" pitchFamily="49" charset="-122"/>
              </a:rPr>
              <a:t>修性</a:t>
            </a:r>
            <a:endParaRPr lang="en-CA" altLang="en-US" sz="44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6096000" y="1371600"/>
            <a:ext cx="1524000" cy="1524000"/>
          </a:xfrm>
          <a:prstGeom prst="donut">
            <a:avLst>
              <a:gd name="adj" fmla="val 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Donut 25"/>
          <p:cNvSpPr/>
          <p:nvPr/>
        </p:nvSpPr>
        <p:spPr>
          <a:xfrm>
            <a:off x="2057400" y="1371600"/>
            <a:ext cx="1524000" cy="1524000"/>
          </a:xfrm>
          <a:prstGeom prst="donut">
            <a:avLst>
              <a:gd name="adj" fmla="val 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>
          <a:xfrm>
            <a:off x="6172200" y="2895600"/>
            <a:ext cx="1524000" cy="1524000"/>
          </a:xfrm>
          <a:prstGeom prst="donut">
            <a:avLst>
              <a:gd name="adj" fmla="val 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09800" y="3200400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4400" dirty="0" smtClean="0">
                <a:latin typeface="楷体" pitchFamily="49" charset="-122"/>
                <a:ea typeface="楷体" pitchFamily="49" charset="-122"/>
              </a:rPr>
              <a:t>養性</a:t>
            </a:r>
            <a:endParaRPr lang="en-CA" altLang="en-US" sz="44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24600" y="3276600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4400" dirty="0" smtClean="0">
                <a:solidFill>
                  <a:prstClr val="black"/>
                </a:solidFill>
                <a:latin typeface="楷体" pitchFamily="49" charset="-122"/>
                <a:ea typeface="楷体" pitchFamily="49" charset="-122"/>
              </a:rPr>
              <a:t>養命</a:t>
            </a:r>
            <a:endParaRPr lang="en-CA" altLang="en-US" sz="4400" dirty="0" smtClean="0">
              <a:solidFill>
                <a:prstClr val="black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1" name="Donut 30"/>
          <p:cNvSpPr/>
          <p:nvPr/>
        </p:nvSpPr>
        <p:spPr>
          <a:xfrm>
            <a:off x="5029200" y="3581400"/>
            <a:ext cx="1295400" cy="1219200"/>
          </a:xfrm>
          <a:prstGeom prst="donut">
            <a:avLst>
              <a:gd name="adj" fmla="val 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05400" y="396240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000" dirty="0" smtClean="0">
                <a:latin typeface="楷体" pitchFamily="49" charset="-122"/>
                <a:ea typeface="楷体" pitchFamily="49" charset="-122"/>
              </a:rPr>
              <a:t>生理療補</a:t>
            </a:r>
            <a:endParaRPr lang="en-CA" sz="20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3" name="Donut 32"/>
          <p:cNvSpPr/>
          <p:nvPr/>
        </p:nvSpPr>
        <p:spPr>
          <a:xfrm>
            <a:off x="7543800" y="3505200"/>
            <a:ext cx="1295400" cy="1219200"/>
          </a:xfrm>
          <a:prstGeom prst="donut">
            <a:avLst>
              <a:gd name="adj" fmla="val 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Donut 33"/>
          <p:cNvSpPr/>
          <p:nvPr/>
        </p:nvSpPr>
        <p:spPr>
          <a:xfrm>
            <a:off x="6324600" y="4419600"/>
            <a:ext cx="1295400" cy="1219200"/>
          </a:xfrm>
          <a:prstGeom prst="donut">
            <a:avLst>
              <a:gd name="adj" fmla="val 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20000" y="388620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 smtClean="0">
                <a:latin typeface="楷体" pitchFamily="49" charset="-122"/>
                <a:ea typeface="楷体" pitchFamily="49" charset="-122"/>
              </a:rPr>
              <a:t>物理療補</a:t>
            </a:r>
            <a:endParaRPr lang="en-CA" altLang="en-US" sz="2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00800" y="487680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 smtClean="0">
                <a:latin typeface="楷体" pitchFamily="49" charset="-122"/>
                <a:ea typeface="楷体" pitchFamily="49" charset="-122"/>
              </a:rPr>
              <a:t>化理療補</a:t>
            </a:r>
            <a:endParaRPr lang="en-CA" altLang="en-US" sz="2000" dirty="0" smtClean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39" name="Picture 6" descr="http://t0.gstatic.com/images?q=tbn:ANd9GcSFiLTbENetz4vXWVF4rWSxRF0ntJ4hEQkqK-3F00zsy4Tmlcw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048000"/>
            <a:ext cx="1496206" cy="1219200"/>
          </a:xfrm>
          <a:prstGeom prst="rect">
            <a:avLst/>
          </a:prstGeom>
          <a:noFill/>
        </p:spPr>
      </p:pic>
      <p:pic>
        <p:nvPicPr>
          <p:cNvPr id="1054" name="Picture 30" descr="http://t2.gstatic.com/images?q=tbn:ANd9GcQIh05Oeu7KZ6wzyTFgT4NWtMHbCDy3aJeYIk5MabxjOhB9IEJ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90800" y="4343400"/>
            <a:ext cx="1905000" cy="1447800"/>
          </a:xfrm>
          <a:prstGeom prst="rect">
            <a:avLst/>
          </a:prstGeom>
          <a:noFill/>
        </p:spPr>
      </p:pic>
      <p:pic>
        <p:nvPicPr>
          <p:cNvPr id="1056" name="Picture 32" descr="http://t3.gstatic.com/images?q=tbn:ANd9GcTiCiY8-hQoQAjgjjp4si4jP-ifqJX1uXvXQxWRcdZbYtASVjB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" y="3276600"/>
            <a:ext cx="1600200" cy="1702966"/>
          </a:xfrm>
          <a:prstGeom prst="rect">
            <a:avLst/>
          </a:prstGeom>
          <a:noFill/>
        </p:spPr>
      </p:pic>
      <p:sp>
        <p:nvSpPr>
          <p:cNvPr id="28" name="Donut 27"/>
          <p:cNvSpPr/>
          <p:nvPr/>
        </p:nvSpPr>
        <p:spPr>
          <a:xfrm>
            <a:off x="2057400" y="2895600"/>
            <a:ext cx="1524000" cy="1524000"/>
          </a:xfrm>
          <a:prstGeom prst="donut">
            <a:avLst>
              <a:gd name="adj" fmla="val 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559040" cy="4648200"/>
          </a:xfrm>
        </p:spPr>
        <p:txBody>
          <a:bodyPr>
            <a:normAutofit fontScale="32500" lnSpcReduction="20000"/>
          </a:bodyPr>
          <a:lstStyle/>
          <a:p>
            <a:pPr marL="0">
              <a:lnSpc>
                <a:spcPct val="90000"/>
              </a:lnSpc>
              <a:spcBef>
                <a:spcPct val="50000"/>
              </a:spcBef>
            </a:pPr>
            <a:r>
              <a:rPr lang="en-CA" sz="86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覺</a:t>
            </a:r>
            <a:r>
              <a:rPr lang="en-CA" sz="8000" dirty="0" smtClean="0"/>
              <a:t> </a:t>
            </a:r>
            <a:r>
              <a:rPr lang="en-CA" sz="8000" dirty="0" smtClean="0">
                <a:latin typeface="Forte" pitchFamily="66" charset="0"/>
              </a:rPr>
              <a:t>Buddhism is actually evolving human consciousness including religion, metaphysics, science and philosophy (The meaning of life) </a:t>
            </a:r>
          </a:p>
          <a:p>
            <a:pPr marL="0">
              <a:lnSpc>
                <a:spcPct val="90000"/>
              </a:lnSpc>
              <a:spcBef>
                <a:spcPct val="50000"/>
              </a:spcBef>
            </a:pPr>
            <a:r>
              <a:rPr lang="en-CA" sz="8600" dirty="0" err="1" smtClean="0">
                <a:latin typeface="楷体" pitchFamily="49" charset="-122"/>
                <a:ea typeface="楷体" pitchFamily="49" charset="-122"/>
              </a:rPr>
              <a:t>了解生命的意義</a:t>
            </a:r>
            <a:endParaRPr lang="en-CA" sz="8600" dirty="0" smtClean="0">
              <a:latin typeface="楷体" pitchFamily="49" charset="-122"/>
              <a:ea typeface="楷体" pitchFamily="49" charset="-122"/>
            </a:endParaRPr>
          </a:p>
          <a:p>
            <a:pPr marL="0">
              <a:lnSpc>
                <a:spcPct val="90000"/>
              </a:lnSpc>
              <a:spcBef>
                <a:spcPct val="75000"/>
              </a:spcBef>
            </a:pPr>
            <a:r>
              <a:rPr lang="en-CA" sz="86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悟</a:t>
            </a:r>
            <a:r>
              <a:rPr lang="en-CA" sz="8000" dirty="0" smtClean="0"/>
              <a:t> </a:t>
            </a:r>
            <a:r>
              <a:rPr lang="en-CA" sz="8000" dirty="0" smtClean="0">
                <a:latin typeface="Forte" pitchFamily="66" charset="0"/>
              </a:rPr>
              <a:t>Enlightenment is embracing these knowledge in totality and living out life wisely to its highest value. (The value of life)</a:t>
            </a:r>
            <a:r>
              <a:rPr lang="en-CA" sz="8000" dirty="0" smtClean="0"/>
              <a:t> </a:t>
            </a:r>
          </a:p>
          <a:p>
            <a:pPr marL="0">
              <a:lnSpc>
                <a:spcPct val="90000"/>
              </a:lnSpc>
              <a:spcBef>
                <a:spcPct val="75000"/>
              </a:spcBef>
            </a:pPr>
            <a:r>
              <a:rPr lang="en-CA" sz="8600" dirty="0" err="1" smtClean="0">
                <a:latin typeface="楷体" pitchFamily="49" charset="-122"/>
                <a:ea typeface="楷体" pitchFamily="49" charset="-122"/>
              </a:rPr>
              <a:t>兌現生命的價值</a:t>
            </a:r>
            <a:r>
              <a:rPr lang="en-CA" sz="8600" dirty="0" smtClean="0"/>
              <a:t> </a:t>
            </a:r>
          </a:p>
          <a:p>
            <a:pPr marL="0" algn="r">
              <a:lnSpc>
                <a:spcPct val="90000"/>
              </a:lnSpc>
              <a:spcBef>
                <a:spcPct val="75000"/>
              </a:spcBef>
            </a:pPr>
            <a:r>
              <a:rPr lang="en-CA" sz="6200" dirty="0" err="1" smtClean="0">
                <a:solidFill>
                  <a:schemeClr val="folHlink"/>
                </a:solidFill>
              </a:rPr>
              <a:t>Ching</a:t>
            </a:r>
            <a:r>
              <a:rPr lang="en-CA" sz="6200" dirty="0" smtClean="0">
                <a:solidFill>
                  <a:schemeClr val="folHlink"/>
                </a:solidFill>
              </a:rPr>
              <a:t> Lo 勞 正 儀 Feb 4, 2011 年 初 二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  <a:latin typeface="Forte" pitchFamily="66" charset="0"/>
              </a:rPr>
              <a:t>Meaning and value of life </a:t>
            </a:r>
            <a:r>
              <a:rPr lang="en-CA" dirty="0">
                <a:solidFill>
                  <a:srgbClr val="FF0000"/>
                </a:solidFill>
              </a:rPr>
              <a:t/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 err="1">
                <a:solidFill>
                  <a:schemeClr val="accent3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生命的意義和價值</a:t>
            </a:r>
            <a:r>
              <a:rPr lang="en-CA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ac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6800" y="0"/>
            <a:ext cx="11341100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4953000" y="381000"/>
            <a:ext cx="4191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一般人學佛以為</a:t>
            </a:r>
            <a:endParaRPr lang="en-CA" altLang="en-US" sz="44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1295400"/>
            <a:ext cx="2438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求佛保祐</a:t>
            </a:r>
            <a:endParaRPr lang="en-US" altLang="zh-TW" sz="36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勤人向善</a:t>
            </a:r>
            <a:endParaRPr lang="en-US" altLang="zh-TW" sz="36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福慧増長</a:t>
            </a:r>
            <a:endParaRPr lang="en-US" altLang="zh-TW" sz="36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斷除煩惱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身心自在</a:t>
            </a:r>
            <a:endParaRPr lang="en-US" altLang="zh-TW" sz="36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了生脱死</a:t>
            </a:r>
            <a:endParaRPr lang="en-US" altLang="zh-TW" sz="36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不墮輪廻大慈大悲</a:t>
            </a:r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新細明體"/>
              </a:rPr>
              <a:t>  </a:t>
            </a:r>
            <a:endParaRPr lang="zh-TW" altLang="en-US" sz="36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覺悟成佛</a:t>
            </a:r>
            <a:r>
              <a:rPr lang="zh-TW" altLang="en-CA" sz="36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  <a:cs typeface="新細明體"/>
              </a:rPr>
              <a:t> </a:t>
            </a:r>
            <a:endParaRPr lang="zh-TW" altLang="en-US" sz="3600" dirty="0" smtClean="0">
              <a:solidFill>
                <a:srgbClr val="FFFF00"/>
              </a:solidFill>
              <a:latin typeface="楷体" pitchFamily="49" charset="-122"/>
              <a:ea typeface="楷体" pitchFamily="49" charset="-122"/>
              <a:cs typeface="新細明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ac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6800" y="0"/>
            <a:ext cx="11341101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3810000" y="304800"/>
            <a:ext cx="533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2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佛教是「覺悟」的教育</a:t>
            </a:r>
            <a:r>
              <a:rPr lang="en-US" altLang="zh-TW" sz="32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,</a:t>
            </a:r>
            <a:r>
              <a:rPr lang="zh-TW" altLang="en-US" sz="32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 </a:t>
            </a:r>
            <a:endParaRPr lang="en-US" altLang="zh-TW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所以我</a:t>
            </a:r>
            <a:r>
              <a:rPr lang="zh-TW" altLang="en-U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們來學佛是為了</a:t>
            </a:r>
            <a:endParaRPr lang="en-US" altLang="zh-TW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「覺悟</a:t>
            </a:r>
            <a:r>
              <a:rPr lang="zh-TW" altLang="en-U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」。</a:t>
            </a:r>
            <a:endParaRPr lang="en-US" altLang="zh-TW" sz="3200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「覺悟」即是成佛。</a:t>
            </a:r>
            <a:endParaRPr lang="en-US" altLang="zh-TW" sz="3200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endParaRPr lang="en-US" altLang="zh-TW" sz="3200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要「覺悟」首先是「信」</a:t>
            </a:r>
            <a:endParaRPr lang="en-US" altLang="zh-TW" sz="3200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相信眾生平等，</a:t>
            </a:r>
            <a:endParaRPr lang="en-US" altLang="zh-TW" sz="3200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a typeface="標楷體" pitchFamily="65" charset="-120"/>
              </a:rPr>
              <a:t>相信人人皆有覺性、佛性；</a:t>
            </a:r>
            <a:endParaRPr lang="en-US" altLang="zh-TW" sz="3200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ln>
                  <a:solidFill>
                    <a:srgbClr val="FFFF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標楷體" pitchFamily="65" charset="-120"/>
              </a:rPr>
              <a:t>最重要的是：</a:t>
            </a:r>
            <a:endParaRPr lang="en-US" altLang="zh-TW" sz="3200" dirty="0" smtClean="0">
              <a:ln>
                <a:solidFill>
                  <a:srgbClr val="FFFF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標楷體" pitchFamily="65" charset="-120"/>
              </a:rPr>
              <a:t>相信我們自己内心深處存在</a:t>
            </a:r>
            <a:endParaRPr lang="en-US" altLang="zh-TW" sz="3200" dirty="0" smtClean="0">
              <a:ln>
                <a:solidFill>
                  <a:srgbClr val="FF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標楷體" pitchFamily="65" charset="-120"/>
              </a:rPr>
              <a:t>       着被矇閉的覺性、佛性。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ac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6800" y="0"/>
            <a:ext cx="11341100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3733800" y="533400"/>
            <a:ext cx="5257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當我們承認自己存在着覺性、佛性，便應</a:t>
            </a:r>
            <a:r>
              <a:rPr lang="zh-TW" altLang="en-US" sz="3200" dirty="0" smtClean="0">
                <a:solidFill>
                  <a:srgbClr val="FF0000"/>
                </a:solidFill>
                <a:ea typeface="標楷體" pitchFamily="65" charset="-120"/>
              </a:rPr>
              <a:t>感覺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到佛就在你的心中，那麼我們的言、行才會像一個佛，從而學習和實踐佛陀的教導。</a:t>
            </a:r>
            <a:endParaRPr lang="en-US" altLang="zh-TW" sz="3200" dirty="0" smtClean="0"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因為要像一個佛，我們必須將心量打開，才能</a:t>
            </a:r>
            <a:r>
              <a:rPr lang="zh-TW" altLang="en-US" sz="3200" dirty="0" smtClean="0">
                <a:solidFill>
                  <a:srgbClr val="FF0000"/>
                </a:solidFill>
                <a:ea typeface="標楷體" pitchFamily="65" charset="-120"/>
              </a:rPr>
              <a:t>發覺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真相</a:t>
            </a:r>
            <a:r>
              <a:rPr lang="en-US" altLang="zh-TW" sz="3200" dirty="0" smtClean="0">
                <a:solidFill>
                  <a:srgbClr val="FFFF00"/>
                </a:solidFill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真理</a:t>
            </a:r>
            <a:r>
              <a:rPr lang="en-US" altLang="zh-TW" sz="3200" dirty="0" smtClean="0">
                <a:solidFill>
                  <a:srgbClr val="FFFF00"/>
                </a:solidFill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。打開心量是「悟」的部分，因為「悟」是我的心，打開我的心才可以理解、明白和</a:t>
            </a:r>
            <a:r>
              <a:rPr lang="zh-TW" altLang="en-US" sz="3200" dirty="0" smtClean="0">
                <a:solidFill>
                  <a:srgbClr val="FF0000"/>
                </a:solidFill>
                <a:ea typeface="標楷體" pitchFamily="65" charset="-120"/>
              </a:rPr>
              <a:t>覺醒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。</a:t>
            </a:r>
            <a:endParaRPr lang="zh-TW" altLang="en-US" sz="3200" dirty="0">
              <a:solidFill>
                <a:srgbClr val="00CC00"/>
              </a:solidFill>
              <a:ea typeface="標楷體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ac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0"/>
            <a:ext cx="11341100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4067175" y="457201"/>
            <a:ext cx="5257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那麼我們學習「</a:t>
            </a:r>
            <a:r>
              <a:rPr lang="zh-TW" altLang="en-US" sz="3200" dirty="0">
                <a:solidFill>
                  <a:srgbClr val="FFFF00"/>
                </a:solidFill>
                <a:ea typeface="標楷體" pitchFamily="65" charset="-120"/>
              </a:rPr>
              <a:t>覺悟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」為甚麼呢？</a:t>
            </a:r>
            <a:endParaRPr lang="en-US" altLang="zh-TW" sz="3200" dirty="0" smtClean="0">
              <a:solidFill>
                <a:srgbClr val="FFFF00"/>
              </a:solidFill>
              <a:ea typeface="標楷體" pitchFamily="65" charset="-120"/>
            </a:endParaRPr>
          </a:p>
          <a:p>
            <a:endParaRPr lang="en-US" altLang="zh-TW" sz="3200" dirty="0" smtClean="0">
              <a:solidFill>
                <a:srgbClr val="FFFF00"/>
              </a:solidFill>
              <a:ea typeface="標楷體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很多人來學佛，都以「我」為中心，先要自己明白、兌現佛陀的道理，得到個人解脱，成就自己「覺悟」為目標。這都是我們一向以來的學習方式，我們可有</a:t>
            </a:r>
            <a:r>
              <a:rPr lang="zh-TW" altLang="en-US" sz="3200" dirty="0" smtClean="0">
                <a:solidFill>
                  <a:srgbClr val="FF0000"/>
                </a:solidFill>
                <a:ea typeface="標楷體" pitchFamily="65" charset="-120"/>
              </a:rPr>
              <a:t>察覺</a:t>
            </a:r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這種方式是否正確？是否還有別的方式呢？</a:t>
            </a:r>
            <a:endParaRPr lang="en-US" altLang="zh-TW" sz="3200" dirty="0">
              <a:solidFill>
                <a:srgbClr val="FFFF00"/>
              </a:solidFill>
              <a:ea typeface="標楷體" pitchFamily="65" charset="-120"/>
            </a:endParaRPr>
          </a:p>
          <a:p>
            <a:endParaRPr lang="zh-TW" altLang="en-US" sz="3200" dirty="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bac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0"/>
            <a:ext cx="11341100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495800" y="762000"/>
            <a:ext cx="464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標楷體" pitchFamily="65" charset="-120"/>
              </a:rPr>
              <a:t>我不是説這是錯的，但學佛，有沒有説這課程幾時畢業？ 很多人都説學佛是自利而利他，那麼，甚麼時候你才覺得自己得到利，可以利他呢？更重要的是，在這種模式下，「我」是不能放下的，法亦很難放得下。</a:t>
            </a:r>
            <a:endParaRPr lang="zh-TW" altLang="en-US" sz="3200" dirty="0">
              <a:solidFill>
                <a:srgbClr val="FFC000"/>
              </a:solidFill>
              <a:ea typeface="標楷體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905</Words>
  <Application>Microsoft Office PowerPoint</Application>
  <PresentationFormat>On-screen Show (4:3)</PresentationFormat>
  <Paragraphs>72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開經偈</vt:lpstr>
      <vt:lpstr>Slide 2</vt:lpstr>
      <vt:lpstr>Slide 3</vt:lpstr>
      <vt:lpstr>Meaning and value of life  生命的意義和價值 </vt:lpstr>
      <vt:lpstr>Slide 5</vt:lpstr>
      <vt:lpstr>Slide 6</vt:lpstr>
      <vt:lpstr>Slide 7</vt:lpstr>
      <vt:lpstr>Slide 8</vt:lpstr>
      <vt:lpstr>Slide 9</vt:lpstr>
      <vt:lpstr>Slide 10</vt:lpstr>
      <vt:lpstr>Slide 11</vt:lpstr>
      <vt:lpstr>總廻向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開經偈</dc:title>
  <dc:creator>Simon</dc:creator>
  <cp:lastModifiedBy>Tammy</cp:lastModifiedBy>
  <cp:revision>51</cp:revision>
  <dcterms:created xsi:type="dcterms:W3CDTF">2006-08-16T00:00:00Z</dcterms:created>
  <dcterms:modified xsi:type="dcterms:W3CDTF">2012-03-18T05:59:40Z</dcterms:modified>
</cp:coreProperties>
</file>